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02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303" r:id="rId28"/>
    <p:sldId id="304" r:id="rId29"/>
    <p:sldId id="305" r:id="rId30"/>
    <p:sldId id="284" r:id="rId31"/>
    <p:sldId id="285" r:id="rId32"/>
    <p:sldId id="287" r:id="rId33"/>
    <p:sldId id="283" r:id="rId34"/>
    <p:sldId id="306" r:id="rId35"/>
    <p:sldId id="307" r:id="rId36"/>
    <p:sldId id="308" r:id="rId37"/>
    <p:sldId id="289" r:id="rId38"/>
    <p:sldId id="290" r:id="rId39"/>
    <p:sldId id="291" r:id="rId40"/>
    <p:sldId id="292" r:id="rId41"/>
    <p:sldId id="310" r:id="rId42"/>
    <p:sldId id="309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8" autoAdjust="0"/>
  </p:normalViewPr>
  <p:slideViewPr>
    <p:cSldViewPr snapToGrid="0">
      <p:cViewPr>
        <p:scale>
          <a:sx n="100" d="100"/>
          <a:sy n="100" d="100"/>
        </p:scale>
        <p:origin x="-76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37C8-88BE-410F-BB27-7F0E2261098D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2130425"/>
            <a:ext cx="73406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425" y="274638"/>
            <a:ext cx="1730375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3713" y="274638"/>
            <a:ext cx="5040312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763713" y="274638"/>
            <a:ext cx="6923087" cy="585152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274638"/>
            <a:ext cx="77089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77901" y="1600200"/>
            <a:ext cx="77089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7901" y="3938588"/>
            <a:ext cx="77089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713" y="274638"/>
            <a:ext cx="6923087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63713" y="1600200"/>
            <a:ext cx="338455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0663" y="1600200"/>
            <a:ext cx="3386137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81750"/>
            <a:ext cx="21336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xmlns:p14="http://schemas.microsoft.com/office/powerpoint/2010/main"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599" y="4406900"/>
            <a:ext cx="7377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599" y="2906713"/>
            <a:ext cx="73771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369728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1901" y="1600200"/>
            <a:ext cx="3644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7100" y="1535113"/>
            <a:ext cx="35702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7100" y="2174875"/>
            <a:ext cx="35702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4100" y="1535113"/>
            <a:ext cx="38227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381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273050"/>
            <a:ext cx="48006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1" y="274638"/>
            <a:ext cx="7543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55701" y="1600200"/>
            <a:ext cx="75311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Non-parametric </a:t>
            </a:r>
            <a:r>
              <a:rPr lang="en-GB" dirty="0" smtClean="0"/>
              <a:t>Tests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Prof.</a:t>
            </a:r>
            <a:r>
              <a:rPr lang="en-GB" dirty="0" smtClean="0"/>
              <a:t> Andy Field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Interpreting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Testing for </a:t>
            </a:r>
            <a:r>
              <a:rPr lang="en-GB" dirty="0" smtClean="0"/>
              <a:t>normality</a:t>
            </a:r>
          </a:p>
          <a:p>
            <a:pPr lvl="1"/>
            <a:r>
              <a:rPr lang="en-GB" dirty="0" smtClean="0"/>
              <a:t>Sunday data:</a:t>
            </a:r>
            <a:endParaRPr lang="en-GB" dirty="0" smtClean="0"/>
          </a:p>
          <a:p>
            <a:pPr lvl="2"/>
            <a:r>
              <a:rPr lang="en-GB" dirty="0" smtClean="0"/>
              <a:t>Ecstasy, </a:t>
            </a:r>
            <a:r>
              <a:rPr lang="en-GB" i="1" dirty="0"/>
              <a:t>D</a:t>
            </a:r>
            <a:r>
              <a:rPr lang="en-GB" dirty="0"/>
              <a:t>(10) = 0.28</a:t>
            </a:r>
            <a:r>
              <a:rPr lang="en-GB" i="1" dirty="0"/>
              <a:t>, p </a:t>
            </a:r>
            <a:r>
              <a:rPr lang="en-GB" dirty="0"/>
              <a:t>= .03 </a:t>
            </a:r>
            <a:r>
              <a:rPr lang="en-GB" dirty="0" smtClean="0"/>
              <a:t>(non normal)</a:t>
            </a:r>
            <a:endParaRPr lang="en-GB" dirty="0" smtClean="0"/>
          </a:p>
          <a:p>
            <a:pPr lvl="2"/>
            <a:r>
              <a:rPr lang="en-GB" dirty="0" smtClean="0"/>
              <a:t>A</a:t>
            </a:r>
            <a:r>
              <a:rPr lang="en-GB" dirty="0" smtClean="0"/>
              <a:t>lcohol, </a:t>
            </a:r>
            <a:r>
              <a:rPr lang="en-GB" i="1" dirty="0" smtClean="0"/>
              <a:t>D</a:t>
            </a:r>
            <a:r>
              <a:rPr lang="en-GB" dirty="0" smtClean="0"/>
              <a:t>(10) = 0.17, </a:t>
            </a:r>
            <a:r>
              <a:rPr lang="en-GB" i="1" dirty="0"/>
              <a:t>p </a:t>
            </a:r>
            <a:r>
              <a:rPr lang="en-GB" dirty="0"/>
              <a:t>= </a:t>
            </a:r>
            <a:r>
              <a:rPr lang="en-GB" dirty="0" smtClean="0"/>
              <a:t>.20 (normal)</a:t>
            </a:r>
          </a:p>
          <a:p>
            <a:pPr lvl="1"/>
            <a:r>
              <a:rPr lang="en-GB" dirty="0" smtClean="0"/>
              <a:t>Wednesday </a:t>
            </a:r>
            <a:r>
              <a:rPr lang="en-GB" dirty="0"/>
              <a:t>data</a:t>
            </a:r>
            <a:r>
              <a:rPr lang="en-GB" dirty="0" smtClean="0"/>
              <a:t>:</a:t>
            </a:r>
            <a:endParaRPr lang="en-GB" dirty="0" smtClean="0"/>
          </a:p>
          <a:p>
            <a:pPr lvl="2"/>
            <a:r>
              <a:rPr lang="en-GB" dirty="0" smtClean="0"/>
              <a:t>Ecstasy, </a:t>
            </a:r>
            <a:r>
              <a:rPr lang="en-GB" i="1" dirty="0" smtClean="0"/>
              <a:t>D</a:t>
            </a:r>
            <a:r>
              <a:rPr lang="en-GB" dirty="0" smtClean="0"/>
              <a:t>(</a:t>
            </a:r>
            <a:r>
              <a:rPr lang="en-GB" dirty="0" smtClean="0"/>
              <a:t>10) = 0.24</a:t>
            </a:r>
            <a:r>
              <a:rPr lang="en-GB" i="1" dirty="0" smtClean="0"/>
              <a:t>, </a:t>
            </a:r>
            <a:r>
              <a:rPr lang="en-GB" i="1" dirty="0"/>
              <a:t>p </a:t>
            </a:r>
            <a:r>
              <a:rPr lang="en-GB" dirty="0"/>
              <a:t>= </a:t>
            </a:r>
            <a:r>
              <a:rPr lang="en-GB" dirty="0" smtClean="0"/>
              <a:t>.13 (normal)</a:t>
            </a:r>
            <a:endParaRPr lang="en-GB" i="1" dirty="0" smtClean="0"/>
          </a:p>
          <a:p>
            <a:pPr lvl="2"/>
            <a:r>
              <a:rPr lang="en-GB" dirty="0" smtClean="0"/>
              <a:t>Alcohol, </a:t>
            </a:r>
            <a:r>
              <a:rPr lang="en-GB" i="1" dirty="0" smtClean="0"/>
              <a:t>D</a:t>
            </a:r>
            <a:r>
              <a:rPr lang="en-GB" dirty="0" smtClean="0"/>
              <a:t>(10) = 0.31</a:t>
            </a:r>
            <a:r>
              <a:rPr lang="en-GB" i="1" dirty="0" smtClean="0"/>
              <a:t>, p </a:t>
            </a:r>
            <a:r>
              <a:rPr lang="en-GB" dirty="0"/>
              <a:t>=</a:t>
            </a:r>
            <a:r>
              <a:rPr lang="en-GB" dirty="0" smtClean="0"/>
              <a:t> </a:t>
            </a:r>
            <a:r>
              <a:rPr lang="en-GB" dirty="0" smtClean="0"/>
              <a:t>.</a:t>
            </a:r>
            <a:r>
              <a:rPr lang="en-GB" dirty="0" smtClean="0"/>
              <a:t>01</a:t>
            </a:r>
            <a:r>
              <a:rPr lang="en-GB" dirty="0"/>
              <a:t> </a:t>
            </a:r>
            <a:r>
              <a:rPr lang="en-GB" dirty="0" smtClean="0"/>
              <a:t>(non normal)</a:t>
            </a:r>
            <a:endParaRPr lang="en-GB" dirty="0"/>
          </a:p>
          <a:p>
            <a:pPr lvl="1"/>
            <a:r>
              <a:rPr lang="en-GB" dirty="0" smtClean="0"/>
              <a:t>A </a:t>
            </a:r>
            <a:r>
              <a:rPr lang="en-GB" dirty="0" smtClean="0"/>
              <a:t>non-parametric test should be used. </a:t>
            </a:r>
          </a:p>
          <a:p>
            <a:r>
              <a:rPr lang="en-GB" dirty="0"/>
              <a:t>R</a:t>
            </a:r>
            <a:r>
              <a:rPr lang="en-GB" dirty="0" smtClean="0"/>
              <a:t>esults </a:t>
            </a:r>
            <a:r>
              <a:rPr lang="en-GB" dirty="0" smtClean="0"/>
              <a:t>of </a:t>
            </a:r>
            <a:r>
              <a:rPr lang="en-GB" dirty="0" err="1" smtClean="0"/>
              <a:t>Levene’s</a:t>
            </a:r>
            <a:r>
              <a:rPr lang="en-GB" dirty="0" smtClean="0"/>
              <a:t> </a:t>
            </a:r>
            <a:r>
              <a:rPr lang="en-GB" dirty="0" smtClean="0"/>
              <a:t>test</a:t>
            </a:r>
            <a:endParaRPr lang="en-GB" dirty="0" smtClean="0"/>
          </a:p>
          <a:p>
            <a:pPr lvl="1"/>
            <a:r>
              <a:rPr lang="en-GB" dirty="0" smtClean="0"/>
              <a:t>The assumption </a:t>
            </a:r>
            <a:r>
              <a:rPr lang="en-GB" dirty="0" smtClean="0"/>
              <a:t>of homogeneity has been </a:t>
            </a:r>
            <a:r>
              <a:rPr lang="en-GB" dirty="0" smtClean="0"/>
              <a:t>met:</a:t>
            </a:r>
          </a:p>
          <a:p>
            <a:pPr lvl="2"/>
            <a:r>
              <a:rPr lang="en-GB" dirty="0"/>
              <a:t> Sunday data, </a:t>
            </a:r>
            <a:r>
              <a:rPr lang="en-GB" i="1" dirty="0"/>
              <a:t>F</a:t>
            </a:r>
            <a:r>
              <a:rPr lang="en-GB" dirty="0"/>
              <a:t>(1, 18) = 3.64, </a:t>
            </a:r>
            <a:r>
              <a:rPr lang="en-GB" i="1" dirty="0"/>
              <a:t>p </a:t>
            </a:r>
            <a:r>
              <a:rPr lang="en-GB" dirty="0"/>
              <a:t>= .07.</a:t>
            </a:r>
            <a:endParaRPr lang="en-GB" i="1" dirty="0"/>
          </a:p>
          <a:p>
            <a:pPr lvl="2"/>
            <a:r>
              <a:rPr lang="en-GB" dirty="0"/>
              <a:t>Wednesday, </a:t>
            </a:r>
            <a:r>
              <a:rPr lang="en-GB" i="1" dirty="0"/>
              <a:t>F</a:t>
            </a:r>
            <a:r>
              <a:rPr lang="en-GB" dirty="0"/>
              <a:t>(1, 18) = 0.51, </a:t>
            </a:r>
            <a:r>
              <a:rPr lang="en-GB" i="1" dirty="0"/>
              <a:t>p </a:t>
            </a:r>
            <a:r>
              <a:rPr lang="en-GB" dirty="0"/>
              <a:t>= .49.</a:t>
            </a:r>
            <a:endParaRPr lang="en-GB" i="1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90500"/>
            <a:ext cx="7543800" cy="901700"/>
          </a:xfrm>
        </p:spPr>
        <p:txBody>
          <a:bodyPr/>
          <a:lstStyle/>
          <a:p>
            <a:r>
              <a:rPr lang="en-GB" dirty="0" smtClean="0"/>
              <a:t>Running the Analysis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7" y="990600"/>
            <a:ext cx="5222494" cy="54655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0"/>
            <a:ext cx="65762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89000"/>
            <a:ext cx="7879842" cy="49583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Calculating an Effect Size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648200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The equation to convert a </a:t>
            </a:r>
            <a:r>
              <a:rPr lang="en-GB" sz="2400" i="1" dirty="0" smtClean="0"/>
              <a:t>z-score into the effect size estimate, r, </a:t>
            </a:r>
            <a:r>
              <a:rPr lang="en-GB" sz="2400" dirty="0" smtClean="0"/>
              <a:t>is as follows (from Rosenthal, 1991: 19):</a:t>
            </a:r>
          </a:p>
          <a:p>
            <a:pPr>
              <a:buNone/>
            </a:pPr>
            <a:endParaRPr lang="en-GB" sz="2800" i="1" dirty="0" smtClean="0"/>
          </a:p>
          <a:p>
            <a:pPr lvl="1"/>
            <a:r>
              <a:rPr lang="en-GB" sz="2000" i="1" dirty="0" err="1" smtClean="0"/>
              <a:t>z</a:t>
            </a:r>
            <a:r>
              <a:rPr lang="en-GB" sz="2000" i="1" dirty="0" smtClean="0"/>
              <a:t> </a:t>
            </a:r>
            <a:r>
              <a:rPr lang="en-GB" sz="2000" dirty="0" smtClean="0"/>
              <a:t>is the z-score that SPSS produces</a:t>
            </a:r>
          </a:p>
          <a:p>
            <a:pPr lvl="1"/>
            <a:r>
              <a:rPr lang="en-GB" sz="2000" i="1" dirty="0" smtClean="0"/>
              <a:t>N</a:t>
            </a:r>
            <a:r>
              <a:rPr lang="en-GB" sz="2000" dirty="0" smtClean="0"/>
              <a:t> is the size of the study (i.e. the number of total observations)</a:t>
            </a:r>
          </a:p>
          <a:p>
            <a:pPr lvl="1"/>
            <a:r>
              <a:rPr lang="en-GB" sz="2000" dirty="0" smtClean="0"/>
              <a:t>We had 10 ecstasy users and 10 alcohol users and so the total number of observations was 20. </a:t>
            </a:r>
          </a:p>
          <a:p>
            <a:pPr lvl="1"/>
            <a:endParaRPr lang="en-GB" sz="2000" i="1" dirty="0" smtClean="0"/>
          </a:p>
          <a:p>
            <a:pPr lvl="1"/>
            <a:endParaRPr lang="en-GB" i="1" dirty="0" smtClean="0"/>
          </a:p>
          <a:p>
            <a:endParaRPr lang="en-GB" i="1" dirty="0" smtClean="0"/>
          </a:p>
          <a:p>
            <a:endParaRPr lang="en-GB" i="1" dirty="0" smtClean="0"/>
          </a:p>
          <a:p>
            <a:endParaRPr lang="en-GB" i="1" dirty="0" smtClean="0"/>
          </a:p>
          <a:p>
            <a:endParaRPr lang="en-GB" i="1" dirty="0" smtClean="0"/>
          </a:p>
          <a:p>
            <a:endParaRPr lang="en-GB" dirty="0"/>
          </a:p>
        </p:txBody>
      </p:sp>
      <p:pic>
        <p:nvPicPr>
          <p:cNvPr id="11" name="Picture 10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357430"/>
            <a:ext cx="107157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8100" y="5029200"/>
            <a:ext cx="3033527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68400" y="5876920"/>
            <a:ext cx="3326332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the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For the Mann–Whitney </a:t>
            </a:r>
            <a:r>
              <a:rPr lang="en-GB" dirty="0" smtClean="0"/>
              <a:t>test:</a:t>
            </a:r>
            <a:endParaRPr lang="en-GB" dirty="0" smtClean="0"/>
          </a:p>
          <a:p>
            <a:pPr lvl="1"/>
            <a:r>
              <a:rPr lang="en-GB" dirty="0" smtClean="0"/>
              <a:t>Depression levels in ecstasy users (</a:t>
            </a:r>
            <a:r>
              <a:rPr lang="en-GB" i="1" dirty="0" err="1" smtClean="0"/>
              <a:t>Mdn</a:t>
            </a:r>
            <a:r>
              <a:rPr lang="en-GB" i="1" dirty="0" smtClean="0"/>
              <a:t> = 17.50) </a:t>
            </a:r>
            <a:r>
              <a:rPr lang="en-GB" dirty="0" smtClean="0"/>
              <a:t>did not differ significantly from alcohol users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16.00) </a:t>
            </a:r>
            <a:r>
              <a:rPr lang="en-GB" dirty="0" smtClean="0"/>
              <a:t>the day after the drugs were taken</a:t>
            </a:r>
            <a:r>
              <a:rPr lang="en-GB" i="1" dirty="0" smtClean="0"/>
              <a:t>, U = 35.50, z = −1.11, </a:t>
            </a:r>
            <a:r>
              <a:rPr lang="en-GB" i="1" dirty="0" smtClean="0"/>
              <a:t>p = .280</a:t>
            </a:r>
            <a:r>
              <a:rPr lang="en-GB" i="1" dirty="0" smtClean="0"/>
              <a:t>, </a:t>
            </a:r>
            <a:r>
              <a:rPr lang="en-GB" i="1" dirty="0" smtClean="0"/>
              <a:t>r = −.25. </a:t>
            </a:r>
            <a:r>
              <a:rPr lang="en-GB" dirty="0" smtClean="0"/>
              <a:t>However, by Wednesday, ecstasy users</a:t>
            </a:r>
            <a:r>
              <a:rPr lang="en-GB" i="1" dirty="0" smtClean="0"/>
              <a:t> (</a:t>
            </a:r>
            <a:r>
              <a:rPr lang="en-GB" i="1" dirty="0" err="1" smtClean="0"/>
              <a:t>Mdn</a:t>
            </a:r>
            <a:r>
              <a:rPr lang="en-GB" i="1" dirty="0" smtClean="0"/>
              <a:t> = 33.50) </a:t>
            </a:r>
            <a:r>
              <a:rPr lang="en-GB" dirty="0" smtClean="0"/>
              <a:t>were significantly more depressed than alcohol users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7.50), U = 4.00, z = −3.48, p &lt; .001, r = −.78.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Reporting the </a:t>
            </a:r>
            <a:r>
              <a:rPr lang="en-GB" dirty="0" smtClean="0"/>
              <a:t>Results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Or we </a:t>
            </a:r>
            <a:r>
              <a:rPr lang="en-GB" dirty="0"/>
              <a:t>could </a:t>
            </a:r>
            <a:r>
              <a:rPr lang="en-GB" dirty="0" smtClean="0"/>
              <a:t>report </a:t>
            </a:r>
            <a:r>
              <a:rPr lang="en-GB" dirty="0"/>
              <a:t>Wilcoxon’s </a:t>
            </a:r>
            <a:r>
              <a:rPr lang="en-GB" dirty="0" smtClean="0"/>
              <a:t>test</a:t>
            </a:r>
            <a:r>
              <a:rPr lang="en-GB" i="1" dirty="0" smtClean="0"/>
              <a:t>:</a:t>
            </a:r>
            <a:endParaRPr lang="en-GB" i="1" dirty="0"/>
          </a:p>
          <a:p>
            <a:pPr lvl="1"/>
            <a:r>
              <a:rPr lang="en-GB" dirty="0"/>
              <a:t>Depression levels in ecstasy users (</a:t>
            </a:r>
            <a:r>
              <a:rPr lang="en-GB" i="1" dirty="0" err="1"/>
              <a:t>Mdn</a:t>
            </a:r>
            <a:r>
              <a:rPr lang="en-GB" i="1" dirty="0"/>
              <a:t> = 17.50) </a:t>
            </a:r>
            <a:r>
              <a:rPr lang="en-GB" dirty="0"/>
              <a:t>did not significantly differ from alcohol users </a:t>
            </a:r>
            <a:r>
              <a:rPr lang="en-GB" i="1" dirty="0"/>
              <a:t>(</a:t>
            </a:r>
            <a:r>
              <a:rPr lang="en-GB" i="1" dirty="0" err="1"/>
              <a:t>Mdn</a:t>
            </a:r>
            <a:r>
              <a:rPr lang="en-GB" i="1" dirty="0"/>
              <a:t> = 16.00) </a:t>
            </a:r>
            <a:r>
              <a:rPr lang="en-GB" dirty="0"/>
              <a:t>the day after the drugs were taken</a:t>
            </a:r>
            <a:r>
              <a:rPr lang="en-GB" i="1" dirty="0"/>
              <a:t>, </a:t>
            </a:r>
            <a:r>
              <a:rPr lang="en-GB" i="1" dirty="0" err="1"/>
              <a:t>Ws</a:t>
            </a:r>
            <a:r>
              <a:rPr lang="en-GB" i="1" dirty="0"/>
              <a:t> = 90.50, z = −1.11, </a:t>
            </a:r>
            <a:r>
              <a:rPr lang="en-GB" i="1" dirty="0" smtClean="0"/>
              <a:t>p = .280, </a:t>
            </a:r>
            <a:r>
              <a:rPr lang="en-GB" i="1" dirty="0"/>
              <a:t>r = −.25. </a:t>
            </a:r>
            <a:r>
              <a:rPr lang="en-GB" dirty="0"/>
              <a:t>However, by Wednesday, ecstasy users</a:t>
            </a:r>
            <a:r>
              <a:rPr lang="en-GB" i="1" dirty="0"/>
              <a:t> (</a:t>
            </a:r>
            <a:r>
              <a:rPr lang="en-GB" i="1" dirty="0" err="1"/>
              <a:t>Mdn</a:t>
            </a:r>
            <a:r>
              <a:rPr lang="en-GB" i="1" dirty="0"/>
              <a:t> = 33.50) </a:t>
            </a:r>
            <a:r>
              <a:rPr lang="en-GB" dirty="0"/>
              <a:t>were significantly more depressed than alcohol users </a:t>
            </a:r>
            <a:r>
              <a:rPr lang="en-GB" i="1" dirty="0"/>
              <a:t>(</a:t>
            </a:r>
            <a:r>
              <a:rPr lang="en-GB" i="1" dirty="0" err="1"/>
              <a:t>Mdn</a:t>
            </a:r>
            <a:r>
              <a:rPr lang="en-GB" i="1" dirty="0"/>
              <a:t> = 7.50), </a:t>
            </a:r>
            <a:r>
              <a:rPr lang="en-GB" i="1" dirty="0" err="1"/>
              <a:t>Ws</a:t>
            </a:r>
            <a:r>
              <a:rPr lang="en-GB" i="1" dirty="0"/>
              <a:t> = 59.00, z = −3.48, p &lt; .001, r = −.78.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85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Comparing two related conditions: the </a:t>
            </a:r>
            <a:r>
              <a:rPr lang="en-GB" dirty="0" err="1" smtClean="0"/>
              <a:t>Wilcoxon</a:t>
            </a:r>
            <a:r>
              <a:rPr lang="en-GB" dirty="0" smtClean="0"/>
              <a:t> signed-rank test 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Uses:</a:t>
            </a:r>
          </a:p>
          <a:p>
            <a:pPr lvl="1"/>
            <a:r>
              <a:rPr lang="en-GB" dirty="0" smtClean="0"/>
              <a:t>To compare two sets of scores, when these scores come from the same participants. </a:t>
            </a:r>
            <a:endParaRPr lang="en-GB" i="1" dirty="0" smtClean="0"/>
          </a:p>
          <a:p>
            <a:r>
              <a:rPr lang="en-GB" dirty="0" smtClean="0"/>
              <a:t>Imagine the </a:t>
            </a:r>
            <a:r>
              <a:rPr lang="en-GB" dirty="0" smtClean="0"/>
              <a:t>experimenter </a:t>
            </a:r>
            <a:r>
              <a:rPr lang="en-GB" dirty="0" smtClean="0"/>
              <a:t>was </a:t>
            </a:r>
            <a:r>
              <a:rPr lang="en-GB" dirty="0" smtClean="0"/>
              <a:t>interested in the change in depression levels for each </a:t>
            </a:r>
            <a:r>
              <a:rPr lang="en-GB" dirty="0" smtClean="0"/>
              <a:t>drug. </a:t>
            </a:r>
            <a:endParaRPr lang="en-GB" dirty="0" smtClean="0"/>
          </a:p>
          <a:p>
            <a:pPr lvl="1"/>
            <a:r>
              <a:rPr lang="en-GB" dirty="0" smtClean="0"/>
              <a:t>Non</a:t>
            </a:r>
            <a:r>
              <a:rPr lang="en-GB" dirty="0" smtClean="0"/>
              <a:t>-parametric test because the distributions of scores for both drugs were non-normal on one of the </a:t>
            </a:r>
            <a:r>
              <a:rPr lang="en-GB" dirty="0" smtClean="0"/>
              <a:t>days</a:t>
            </a:r>
            <a:r>
              <a:rPr lang="en-GB" dirty="0" smtClean="0"/>
              <a:t>.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Ranking data in the </a:t>
            </a:r>
            <a:r>
              <a:rPr lang="en-GB" dirty="0" err="1" smtClean="0"/>
              <a:t>Wilcoxon</a:t>
            </a:r>
            <a:r>
              <a:rPr lang="en-GB" dirty="0" smtClean="0"/>
              <a:t> signed-rank test</a:t>
            </a:r>
            <a:endParaRPr lang="en-GB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1643050"/>
            <a:ext cx="5500726" cy="478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0"/>
            <a:ext cx="7543800" cy="876300"/>
          </a:xfrm>
        </p:spPr>
        <p:txBody>
          <a:bodyPr/>
          <a:lstStyle/>
          <a:p>
            <a:r>
              <a:rPr lang="en-GB" dirty="0" smtClean="0"/>
              <a:t>Running the Analysis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5" y="791018"/>
            <a:ext cx="5499095" cy="5667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When and why we use non-parametric tests?</a:t>
            </a:r>
          </a:p>
          <a:p>
            <a:pPr lvl="1"/>
            <a:r>
              <a:rPr lang="en-GB" dirty="0" smtClean="0"/>
              <a:t>Mann-Whitney test</a:t>
            </a:r>
          </a:p>
          <a:p>
            <a:pPr lvl="2"/>
            <a:r>
              <a:rPr lang="en-GB" dirty="0" err="1" smtClean="0"/>
              <a:t>Wilcoxon</a:t>
            </a:r>
            <a:r>
              <a:rPr lang="en-GB" dirty="0" smtClean="0"/>
              <a:t> rank-sum test</a:t>
            </a:r>
          </a:p>
          <a:p>
            <a:pPr lvl="1"/>
            <a:r>
              <a:rPr lang="en-GB" dirty="0" err="1" smtClean="0"/>
              <a:t>Wilcoxon</a:t>
            </a:r>
            <a:r>
              <a:rPr lang="en-GB" dirty="0" smtClean="0"/>
              <a:t> signed-rank test</a:t>
            </a:r>
          </a:p>
          <a:p>
            <a:pPr lvl="1"/>
            <a:r>
              <a:rPr lang="en-GB" dirty="0" err="1" smtClean="0"/>
              <a:t>Kruskal</a:t>
            </a:r>
            <a:r>
              <a:rPr lang="en-GB" dirty="0" smtClean="0"/>
              <a:t>–Wallis test</a:t>
            </a:r>
          </a:p>
          <a:p>
            <a:pPr lvl="1"/>
            <a:r>
              <a:rPr lang="en-GB" dirty="0" err="1" smtClean="0"/>
              <a:t>Jonckheere–Terpstra</a:t>
            </a:r>
            <a:r>
              <a:rPr lang="en-GB" dirty="0" smtClean="0"/>
              <a:t> test</a:t>
            </a:r>
          </a:p>
          <a:p>
            <a:pPr lvl="1"/>
            <a:r>
              <a:rPr lang="en-GB" dirty="0" smtClean="0"/>
              <a:t>Friedman’s ANOVA</a:t>
            </a:r>
          </a:p>
          <a:p>
            <a:r>
              <a:rPr lang="en-GB" dirty="0" smtClean="0"/>
              <a:t>Ranking data</a:t>
            </a:r>
          </a:p>
          <a:p>
            <a:r>
              <a:rPr lang="en-GB" dirty="0" smtClean="0"/>
              <a:t>Interpretation of results</a:t>
            </a:r>
          </a:p>
          <a:p>
            <a:r>
              <a:rPr lang="en-GB" dirty="0" smtClean="0"/>
              <a:t>Reporting results</a:t>
            </a:r>
          </a:p>
          <a:p>
            <a:r>
              <a:rPr lang="en-GB" dirty="0" smtClean="0"/>
              <a:t>Calculating an Effect Size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for the Ecstasy  Group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12900" y="1600200"/>
            <a:ext cx="75311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" y="1803405"/>
            <a:ext cx="8107680" cy="41711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for the alcohol group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55807"/>
            <a:ext cx="7745476" cy="41837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Calculating an Effect size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The effect size can be calculated in the same way as for the Mann–Whitney test. </a:t>
            </a:r>
          </a:p>
          <a:p>
            <a:r>
              <a:rPr lang="en-GB" sz="2000" dirty="0" smtClean="0"/>
              <a:t>In this case SPSS Output tells us that for the ecstasy group </a:t>
            </a:r>
            <a:r>
              <a:rPr lang="en-GB" sz="2000" i="1" dirty="0" smtClean="0"/>
              <a:t>z </a:t>
            </a:r>
            <a:r>
              <a:rPr lang="en-GB" sz="2000" dirty="0" smtClean="0"/>
              <a:t>is –2.53, and for the alcohol group is −1.99</a:t>
            </a:r>
            <a:r>
              <a:rPr lang="en-GB" sz="2000" i="1" dirty="0" smtClean="0"/>
              <a:t>.</a:t>
            </a:r>
          </a:p>
          <a:p>
            <a:r>
              <a:rPr lang="en-GB" sz="2000" dirty="0" smtClean="0"/>
              <a:t> In both cases we had 20 observations</a:t>
            </a:r>
          </a:p>
          <a:p>
            <a:pPr lvl="1"/>
            <a:r>
              <a:rPr lang="en-GB" sz="2000" dirty="0" smtClean="0"/>
              <a:t>(although we only used 10 people and tested them twice, it is the number of observations, not the number of people, that is important here). </a:t>
            </a:r>
          </a:p>
          <a:p>
            <a:r>
              <a:rPr lang="en-GB" sz="2000" i="1" dirty="0" smtClean="0"/>
              <a:t>The effect size is therefore:	</a:t>
            </a:r>
          </a:p>
          <a:p>
            <a:endParaRPr lang="en-GB" sz="2000" i="1" dirty="0" smtClean="0"/>
          </a:p>
          <a:p>
            <a:endParaRPr lang="en-GB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2924" y="4881570"/>
            <a:ext cx="30384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Reporting the results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Reporting Test-Statistic:</a:t>
            </a:r>
          </a:p>
          <a:p>
            <a:pPr lvl="1"/>
            <a:r>
              <a:rPr lang="en-GB" dirty="0" smtClean="0"/>
              <a:t>For ecstasy users depression levels were significantly higher on Wednesday (</a:t>
            </a:r>
            <a:r>
              <a:rPr lang="en-GB" i="1" dirty="0" err="1" smtClean="0"/>
              <a:t>Mdn</a:t>
            </a:r>
            <a:r>
              <a:rPr lang="en-GB" i="1" dirty="0" smtClean="0"/>
              <a:t> = 33.50) </a:t>
            </a:r>
            <a:r>
              <a:rPr lang="en-GB" dirty="0" smtClean="0"/>
              <a:t>than on Sunday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17.50), T = </a:t>
            </a:r>
            <a:r>
              <a:rPr lang="en-GB" i="1" dirty="0" smtClean="0"/>
              <a:t>36, </a:t>
            </a:r>
            <a:r>
              <a:rPr lang="en-GB" i="1" dirty="0" smtClean="0"/>
              <a:t>p </a:t>
            </a:r>
            <a:r>
              <a:rPr lang="en-GB" i="1" dirty="0" smtClean="0"/>
              <a:t>= </a:t>
            </a:r>
            <a:r>
              <a:rPr lang="en-GB" i="1" dirty="0" smtClean="0"/>
              <a:t>.</a:t>
            </a:r>
            <a:r>
              <a:rPr lang="en-GB" i="1" dirty="0" smtClean="0"/>
              <a:t>012, </a:t>
            </a:r>
            <a:r>
              <a:rPr lang="en-GB" i="1" dirty="0" smtClean="0"/>
              <a:t>r = </a:t>
            </a:r>
            <a:r>
              <a:rPr lang="en-GB" i="1" dirty="0" smtClean="0"/>
              <a:t>.</a:t>
            </a:r>
            <a:r>
              <a:rPr lang="en-GB" i="1" dirty="0" smtClean="0"/>
              <a:t>57. </a:t>
            </a:r>
            <a:r>
              <a:rPr lang="en-GB" dirty="0" smtClean="0"/>
              <a:t>However, for alcohol users the opposite was true: depression levels were significantly lower on Wednesday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7.50) </a:t>
            </a:r>
            <a:r>
              <a:rPr lang="en-GB" dirty="0" smtClean="0"/>
              <a:t>than on Sunday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16.0), T = 8, p </a:t>
            </a:r>
            <a:r>
              <a:rPr lang="en-GB" i="1" dirty="0" smtClean="0"/>
              <a:t>= </a:t>
            </a:r>
            <a:r>
              <a:rPr lang="en-GB" i="1" dirty="0" smtClean="0"/>
              <a:t>.</a:t>
            </a:r>
            <a:r>
              <a:rPr lang="en-GB" i="1" dirty="0" smtClean="0"/>
              <a:t>047, </a:t>
            </a:r>
            <a:r>
              <a:rPr lang="en-GB" i="1" dirty="0" smtClean="0"/>
              <a:t>r = −.44.</a:t>
            </a:r>
          </a:p>
          <a:p>
            <a:r>
              <a:rPr lang="en-GB" dirty="0" smtClean="0"/>
              <a:t>Reporting the values of </a:t>
            </a:r>
            <a:r>
              <a:rPr lang="en-GB" i="1" dirty="0" smtClean="0"/>
              <a:t>z:</a:t>
            </a:r>
          </a:p>
          <a:p>
            <a:pPr lvl="1"/>
            <a:r>
              <a:rPr lang="en-GB" dirty="0" smtClean="0"/>
              <a:t>For ecstasy users, depression levels were significantly higher on Wednesday (</a:t>
            </a:r>
            <a:r>
              <a:rPr lang="en-GB" i="1" dirty="0" err="1" smtClean="0"/>
              <a:t>Mdn</a:t>
            </a:r>
            <a:r>
              <a:rPr lang="en-GB" i="1" dirty="0" smtClean="0"/>
              <a:t> = 33.50) </a:t>
            </a:r>
            <a:r>
              <a:rPr lang="en-GB" dirty="0" smtClean="0"/>
              <a:t>than on Sunday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17.50), z = </a:t>
            </a:r>
            <a:r>
              <a:rPr lang="en-GB" i="1" dirty="0" smtClean="0"/>
              <a:t>2.53</a:t>
            </a:r>
            <a:r>
              <a:rPr lang="en-GB" i="1" dirty="0" smtClean="0"/>
              <a:t>, p </a:t>
            </a:r>
            <a:r>
              <a:rPr lang="en-GB" i="1" dirty="0" smtClean="0"/>
              <a:t>= </a:t>
            </a:r>
            <a:r>
              <a:rPr lang="en-GB" i="1" dirty="0" smtClean="0"/>
              <a:t>.</a:t>
            </a:r>
            <a:r>
              <a:rPr lang="en-GB" i="1" dirty="0" smtClean="0"/>
              <a:t>012, </a:t>
            </a:r>
            <a:r>
              <a:rPr lang="en-GB" i="1" dirty="0" smtClean="0"/>
              <a:t>r = </a:t>
            </a:r>
            <a:r>
              <a:rPr lang="en-GB" i="1" dirty="0" smtClean="0"/>
              <a:t>.</a:t>
            </a:r>
            <a:r>
              <a:rPr lang="en-GB" i="1" dirty="0" smtClean="0"/>
              <a:t>57. </a:t>
            </a:r>
            <a:r>
              <a:rPr lang="en-GB" dirty="0" smtClean="0"/>
              <a:t>However, for alcohol users the opposite was true: depression levels were significantly lower on Wednesday</a:t>
            </a:r>
            <a:r>
              <a:rPr lang="en-GB" i="1" dirty="0" smtClean="0"/>
              <a:t> (</a:t>
            </a:r>
            <a:r>
              <a:rPr lang="en-GB" i="1" dirty="0" err="1" smtClean="0"/>
              <a:t>Mdn</a:t>
            </a:r>
            <a:r>
              <a:rPr lang="en-GB" i="1" dirty="0" smtClean="0"/>
              <a:t> = 7.50) </a:t>
            </a:r>
            <a:r>
              <a:rPr lang="en-GB" dirty="0" smtClean="0"/>
              <a:t>than on Sunday </a:t>
            </a:r>
            <a:r>
              <a:rPr lang="en-GB" i="1" dirty="0" smtClean="0"/>
              <a:t>(</a:t>
            </a:r>
            <a:r>
              <a:rPr lang="en-GB" i="1" dirty="0" err="1" smtClean="0"/>
              <a:t>Mdn</a:t>
            </a:r>
            <a:r>
              <a:rPr lang="en-GB" i="1" dirty="0" smtClean="0"/>
              <a:t> = 16.0), z = −1.99, p </a:t>
            </a:r>
            <a:r>
              <a:rPr lang="en-GB" i="1" dirty="0" smtClean="0"/>
              <a:t>= </a:t>
            </a:r>
            <a:r>
              <a:rPr lang="en-GB" i="1" dirty="0" smtClean="0"/>
              <a:t>.</a:t>
            </a:r>
            <a:r>
              <a:rPr lang="en-GB" i="1" dirty="0" smtClean="0"/>
              <a:t>047, </a:t>
            </a:r>
            <a:r>
              <a:rPr lang="en-GB" i="1" dirty="0" smtClean="0"/>
              <a:t>r = −.44. </a:t>
            </a: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Differences between several independent groups: the </a:t>
            </a:r>
            <a:r>
              <a:rPr lang="en-GB" sz="3200" dirty="0" err="1" smtClean="0"/>
              <a:t>Kruskal</a:t>
            </a:r>
            <a:r>
              <a:rPr lang="en-GB" sz="3200" dirty="0" smtClean="0"/>
              <a:t>–Wallis test 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Kruskal</a:t>
            </a:r>
            <a:r>
              <a:rPr lang="en-GB" dirty="0" smtClean="0"/>
              <a:t>–Wallis test (</a:t>
            </a:r>
            <a:r>
              <a:rPr lang="en-GB" dirty="0" err="1" smtClean="0"/>
              <a:t>Kruskal</a:t>
            </a:r>
            <a:r>
              <a:rPr lang="en-GB" dirty="0" smtClean="0"/>
              <a:t> &amp; Wallis, 1952;) is the non-parametric counterpart of the one-way independent ANOVA .</a:t>
            </a:r>
          </a:p>
          <a:p>
            <a:r>
              <a:rPr lang="en-GB" dirty="0" smtClean="0"/>
              <a:t>The </a:t>
            </a:r>
            <a:r>
              <a:rPr lang="en-GB" dirty="0" smtClean="0"/>
              <a:t>theory </a:t>
            </a:r>
            <a:r>
              <a:rPr lang="en-GB" dirty="0" smtClean="0"/>
              <a:t>is </a:t>
            </a:r>
            <a:r>
              <a:rPr lang="en-GB" dirty="0" smtClean="0"/>
              <a:t>very similar to that of the Mann–Whitney (and Wilcoxon rank-sum) </a:t>
            </a:r>
            <a:r>
              <a:rPr lang="en-GB" dirty="0" smtClean="0"/>
              <a:t>test:</a:t>
            </a:r>
            <a:endParaRPr lang="en-GB" dirty="0" smtClean="0"/>
          </a:p>
          <a:p>
            <a:pPr lvl="1"/>
            <a:r>
              <a:rPr lang="en-GB" dirty="0" smtClean="0"/>
              <a:t>It is </a:t>
            </a:r>
            <a:r>
              <a:rPr lang="en-GB" dirty="0" smtClean="0"/>
              <a:t>based on ranked data.</a:t>
            </a:r>
          </a:p>
          <a:p>
            <a:pPr lvl="1"/>
            <a:r>
              <a:rPr lang="en-GB" dirty="0" smtClean="0"/>
              <a:t>The sum of ranks for each group is denoted by </a:t>
            </a:r>
            <a:r>
              <a:rPr lang="en-GB" i="1" dirty="0" smtClean="0"/>
              <a:t>R</a:t>
            </a:r>
            <a:r>
              <a:rPr lang="en-GB" i="1" baseline="-25000" dirty="0" smtClean="0"/>
              <a:t>i</a:t>
            </a:r>
            <a:r>
              <a:rPr lang="en-GB" i="1" dirty="0" smtClean="0"/>
              <a:t> (</a:t>
            </a:r>
            <a:r>
              <a:rPr lang="en-GB" dirty="0" smtClean="0"/>
              <a:t>where</a:t>
            </a:r>
            <a:r>
              <a:rPr lang="en-GB" i="1" dirty="0" smtClean="0"/>
              <a:t> </a:t>
            </a:r>
            <a:r>
              <a:rPr lang="en-GB" i="1" dirty="0" err="1" smtClean="0"/>
              <a:t>i</a:t>
            </a:r>
            <a:r>
              <a:rPr lang="en-GB" i="1" dirty="0" smtClean="0"/>
              <a:t> </a:t>
            </a:r>
            <a:r>
              <a:rPr lang="en-GB" dirty="0" smtClean="0"/>
              <a:t>is used to denote the particular group).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Does eating soya affect your sperm count?</a:t>
            </a:r>
          </a:p>
          <a:p>
            <a:r>
              <a:rPr lang="en-GB" dirty="0" smtClean="0"/>
              <a:t>Variables</a:t>
            </a:r>
          </a:p>
          <a:p>
            <a:pPr lvl="1"/>
            <a:r>
              <a:rPr lang="en-GB" dirty="0" smtClean="0"/>
              <a:t>Outcome: sperm (millions)</a:t>
            </a:r>
          </a:p>
          <a:p>
            <a:pPr lvl="1"/>
            <a:r>
              <a:rPr lang="en-GB" dirty="0" smtClean="0"/>
              <a:t>IV: Number of soya meals per week</a:t>
            </a:r>
          </a:p>
          <a:p>
            <a:pPr lvl="2"/>
            <a:r>
              <a:rPr lang="en-GB" dirty="0" smtClean="0"/>
              <a:t>No Soya meals</a:t>
            </a:r>
          </a:p>
          <a:p>
            <a:pPr lvl="2"/>
            <a:r>
              <a:rPr lang="en-GB" dirty="0" smtClean="0"/>
              <a:t>1 Soya meal</a:t>
            </a:r>
          </a:p>
          <a:p>
            <a:pPr lvl="2"/>
            <a:r>
              <a:rPr lang="en-GB" dirty="0" smtClean="0"/>
              <a:t>4 soya meals</a:t>
            </a:r>
          </a:p>
          <a:p>
            <a:pPr lvl="2"/>
            <a:r>
              <a:rPr lang="en-GB" dirty="0" smtClean="0"/>
              <a:t>7 soya meals</a:t>
            </a:r>
          </a:p>
          <a:p>
            <a:r>
              <a:rPr lang="en-GB" dirty="0" smtClean="0"/>
              <a:t>Participants</a:t>
            </a:r>
          </a:p>
          <a:p>
            <a:pPr lvl="1"/>
            <a:r>
              <a:rPr lang="en-GB" dirty="0" smtClean="0"/>
              <a:t>80 males (20 in each group)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Data for the Soya Example with Ranks</a:t>
            </a:r>
            <a:endParaRPr lang="en-GB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2546" y="1600200"/>
            <a:ext cx="4652660" cy="468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Kruskal-Wallis test Theory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Once the sum of ranks has been calculated for each group. The test statistic, H, is calculated as:</a:t>
            </a:r>
          </a:p>
          <a:p>
            <a:endParaRPr lang="en-US" sz="2400" dirty="0" smtClean="0"/>
          </a:p>
          <a:p>
            <a:endParaRPr lang="en-US" dirty="0" smtClean="0"/>
          </a:p>
          <a:p>
            <a:pPr lvl="1"/>
            <a:r>
              <a:rPr lang="en-GB" i="1" dirty="0"/>
              <a:t>R</a:t>
            </a:r>
            <a:r>
              <a:rPr lang="en-GB" i="1" baseline="-25000" dirty="0"/>
              <a:t>i</a:t>
            </a:r>
            <a:r>
              <a:rPr lang="en-GB" i="1" dirty="0"/>
              <a:t> </a:t>
            </a:r>
            <a:r>
              <a:rPr lang="en-GB" dirty="0"/>
              <a:t>is the sum of ranks for each </a:t>
            </a:r>
            <a:r>
              <a:rPr lang="en-GB" dirty="0" smtClean="0"/>
              <a:t>group</a:t>
            </a:r>
            <a:r>
              <a:rPr lang="en-GB" i="1" dirty="0"/>
              <a:t>.</a:t>
            </a:r>
          </a:p>
          <a:p>
            <a:pPr lvl="1"/>
            <a:r>
              <a:rPr lang="en-GB" i="1" dirty="0"/>
              <a:t>N </a:t>
            </a:r>
            <a:r>
              <a:rPr lang="en-GB" dirty="0"/>
              <a:t>is the total sample </a:t>
            </a:r>
            <a:r>
              <a:rPr lang="en-GB" dirty="0" smtClean="0"/>
              <a:t>size.</a:t>
            </a:r>
            <a:endParaRPr lang="en-GB" dirty="0"/>
          </a:p>
          <a:p>
            <a:pPr lvl="1"/>
            <a:r>
              <a:rPr lang="en-GB" i="1" dirty="0" err="1"/>
              <a:t>n</a:t>
            </a:r>
            <a:r>
              <a:rPr lang="en-GB" i="1" baseline="-25000" dirty="0" err="1"/>
              <a:t>i</a:t>
            </a:r>
            <a:r>
              <a:rPr lang="en-GB" i="1" dirty="0"/>
              <a:t> </a:t>
            </a:r>
            <a:r>
              <a:rPr lang="en-GB" dirty="0"/>
              <a:t>is the sample size of a particular </a:t>
            </a:r>
            <a:r>
              <a:rPr lang="en-GB" dirty="0" smtClean="0"/>
              <a:t>group.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540000"/>
            <a:ext cx="3644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6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Kruskal-Wallis test </a:t>
            </a:r>
            <a:r>
              <a:rPr lang="en-US" dirty="0" smtClean="0"/>
              <a:t>Theory Continued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82800"/>
            <a:ext cx="6654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Provisional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1562100"/>
            <a:ext cx="829818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6717" y="0"/>
            <a:ext cx="2847283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Non-parametric tests are used when assumptions of parametric tests are not met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It is not always possible to correct for problems with the distribution of a data set </a:t>
            </a:r>
          </a:p>
          <a:p>
            <a:pPr lvl="1"/>
            <a:r>
              <a:rPr lang="en-US" dirty="0" smtClean="0"/>
              <a:t>In these cases we have to use non-parametric tests.</a:t>
            </a:r>
          </a:p>
          <a:p>
            <a:pPr lvl="1"/>
            <a:r>
              <a:rPr lang="en-US" dirty="0" smtClean="0"/>
              <a:t>They make fewer assumptions about the type of data on which they can be used.</a:t>
            </a:r>
          </a:p>
          <a:p>
            <a:pPr lvl="1"/>
            <a:r>
              <a:rPr lang="en-US" dirty="0"/>
              <a:t>In general, you are better off trying to use a robust </a:t>
            </a:r>
            <a:r>
              <a:rPr lang="en-US" dirty="0" smtClean="0"/>
              <a:t>test but the range of robust tests is limited in SPSS.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When to use nonparametric tests</a:t>
            </a:r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14300"/>
            <a:ext cx="7543800" cy="901700"/>
          </a:xfrm>
        </p:spPr>
        <p:txBody>
          <a:bodyPr/>
          <a:lstStyle/>
          <a:p>
            <a:r>
              <a:rPr lang="en-GB" dirty="0" smtClean="0"/>
              <a:t>Running the Analysis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7" y="927100"/>
            <a:ext cx="5507355" cy="54848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Output from the </a:t>
            </a:r>
            <a:r>
              <a:rPr lang="en-GB" dirty="0" err="1" smtClean="0"/>
              <a:t>Kruskal</a:t>
            </a:r>
            <a:r>
              <a:rPr lang="en-GB" dirty="0" smtClean="0"/>
              <a:t>–Wallis test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6" y="2019305"/>
            <a:ext cx="7945247" cy="362496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Follow-up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There are two ways to follow up a </a:t>
            </a:r>
            <a:r>
              <a:rPr lang="en-GB" dirty="0" err="1" smtClean="0"/>
              <a:t>Kruskal</a:t>
            </a:r>
            <a:r>
              <a:rPr lang="en-GB" dirty="0" smtClean="0"/>
              <a:t>-Wallis test in SPSS:</a:t>
            </a:r>
            <a:endParaRPr lang="en-GB" dirty="0" smtClean="0"/>
          </a:p>
          <a:p>
            <a:pPr lvl="1"/>
            <a:r>
              <a:rPr lang="en-GB" dirty="0" smtClean="0"/>
              <a:t>Pairwise Comparisons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Test 1: one soya meal per week compared to no soya meals</a:t>
            </a:r>
          </a:p>
          <a:p>
            <a:pPr lvl="2"/>
            <a:r>
              <a:rPr lang="en-GB" dirty="0" smtClean="0"/>
              <a:t>Test 2: four soya meals per week compared to no soya meals</a:t>
            </a:r>
          </a:p>
          <a:p>
            <a:pPr lvl="2"/>
            <a:r>
              <a:rPr lang="en-GB" dirty="0" smtClean="0"/>
              <a:t>Test 3: seven soya meals per week compared to no soya meals</a:t>
            </a:r>
          </a:p>
          <a:p>
            <a:pPr lvl="3"/>
            <a:r>
              <a:rPr lang="en-GB" dirty="0" smtClean="0"/>
              <a:t>Adjust </a:t>
            </a:r>
            <a:r>
              <a:rPr lang="en-GB" i="1" dirty="0" smtClean="0"/>
              <a:t>p</a:t>
            </a:r>
            <a:r>
              <a:rPr lang="en-GB" dirty="0" smtClean="0"/>
              <a:t> values. </a:t>
            </a:r>
          </a:p>
          <a:p>
            <a:pPr lvl="1"/>
            <a:r>
              <a:rPr lang="en-GB" dirty="0" smtClean="0"/>
              <a:t>Stepped Procedure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74638"/>
            <a:ext cx="7543800" cy="944562"/>
          </a:xfrm>
        </p:spPr>
        <p:txBody>
          <a:bodyPr/>
          <a:lstStyle/>
          <a:p>
            <a:r>
              <a:rPr lang="en-GB" dirty="0" smtClean="0"/>
              <a:t>Stepped Procedure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20811"/>
            <a:ext cx="7072884" cy="504215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Follow-up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6" y="1237615"/>
            <a:ext cx="4287647" cy="562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9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482600"/>
            <a:ext cx="7263892" cy="5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41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6" y="571506"/>
            <a:ext cx="7200011" cy="56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99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Testing for trends: the </a:t>
            </a:r>
            <a:r>
              <a:rPr lang="en-GB" dirty="0" err="1" smtClean="0"/>
              <a:t>Jonckheere–Terpstra</a:t>
            </a:r>
            <a:r>
              <a:rPr lang="en-GB" dirty="0" smtClean="0"/>
              <a:t> 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This statistic tests for an ordered pattern to the medians of the groups you’re comparing. </a:t>
            </a:r>
          </a:p>
          <a:p>
            <a:r>
              <a:rPr lang="en-GB" dirty="0" smtClean="0"/>
              <a:t>Essentially it does the same thing as the </a:t>
            </a:r>
            <a:r>
              <a:rPr lang="en-GB" dirty="0" err="1" smtClean="0"/>
              <a:t>Kruskal</a:t>
            </a:r>
            <a:r>
              <a:rPr lang="en-GB" dirty="0" smtClean="0"/>
              <a:t>–Wallis test but it incorporates information about whether the order of the groups is meaningful. </a:t>
            </a:r>
          </a:p>
          <a:p>
            <a:pPr lvl="1"/>
            <a:r>
              <a:rPr lang="en-GB" dirty="0" smtClean="0"/>
              <a:t>Use this test when you expect the groups you’re comparing to produce a meaningful order of medians. </a:t>
            </a:r>
          </a:p>
          <a:p>
            <a:pPr lvl="1"/>
            <a:r>
              <a:rPr lang="en-GB" dirty="0" smtClean="0"/>
              <a:t>In the current example we expect that the more soya a person eats, the more their sperm count will go down.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Output for </a:t>
            </a:r>
            <a:r>
              <a:rPr lang="en-GB" dirty="0" err="1" smtClean="0"/>
              <a:t>Jonckheere-Terpstra</a:t>
            </a:r>
            <a:r>
              <a:rPr lang="en-GB" dirty="0" smtClean="0"/>
              <a:t> Test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05" y="1866900"/>
            <a:ext cx="8394895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Calculating </a:t>
            </a:r>
            <a:r>
              <a:rPr lang="en-GB" dirty="0" smtClean="0"/>
              <a:t>an Effect Size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2374892"/>
            <a:ext cx="2852928" cy="1500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201135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Wilcoxon rank-sum test and </a:t>
            </a:r>
            <a:r>
              <a:rPr lang="en-US" sz="3600" dirty="0" smtClean="0"/>
              <a:t>  Mann</a:t>
            </a:r>
            <a:r>
              <a:rPr lang="en-US" sz="3600" dirty="0" smtClean="0"/>
              <a:t>–Whitney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5701" y="1549400"/>
            <a:ext cx="7531100" cy="4525963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 smtClean="0"/>
              <a:t>tests are the non-parametric equivalent of the independent </a:t>
            </a:r>
            <a:r>
              <a:rPr lang="en-US" i="1" dirty="0" smtClean="0"/>
              <a:t>t-test.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Use either to test differences between two conditions in which different participants have been used.</a:t>
            </a:r>
          </a:p>
          <a:p>
            <a:pPr lvl="1"/>
            <a:endParaRPr lang="en-US" b="1" dirty="0" smtClean="0"/>
          </a:p>
          <a:p>
            <a:endParaRPr lang="en-US" dirty="0"/>
          </a:p>
        </p:txBody>
      </p:sp>
      <p:pic>
        <p:nvPicPr>
          <p:cNvPr id="5" name="Picture 4" descr="Frank Wilcoxon.bmp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424" y="1048873"/>
            <a:ext cx="1928826" cy="155462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Writing the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1600200"/>
            <a:ext cx="7758138" cy="4829196"/>
          </a:xfrm>
        </p:spPr>
        <p:txBody>
          <a:bodyPr>
            <a:noAutofit/>
          </a:bodyPr>
          <a:lstStyle/>
          <a:p>
            <a:r>
              <a:rPr lang="en-GB" dirty="0" smtClean="0"/>
              <a:t>For the </a:t>
            </a:r>
            <a:r>
              <a:rPr lang="en-GB" dirty="0" err="1" smtClean="0"/>
              <a:t>Kruskal</a:t>
            </a:r>
            <a:r>
              <a:rPr lang="en-GB" dirty="0" smtClean="0"/>
              <a:t>–Wallis test, we need only report the test statistic (</a:t>
            </a:r>
            <a:r>
              <a:rPr lang="en-GB" i="1" dirty="0" smtClean="0"/>
              <a:t>H), </a:t>
            </a:r>
            <a:r>
              <a:rPr lang="en-GB" dirty="0" smtClean="0"/>
              <a:t>its degrees of freedom and its significance:</a:t>
            </a:r>
          </a:p>
          <a:p>
            <a:pPr lvl="1"/>
            <a:r>
              <a:rPr lang="en-GB" sz="1400" dirty="0" smtClean="0"/>
              <a:t> </a:t>
            </a:r>
            <a:r>
              <a:rPr lang="en-GB" dirty="0" smtClean="0"/>
              <a:t>Sperm counts were significantly affected by eating soya meals, </a:t>
            </a:r>
            <a:r>
              <a:rPr lang="en-GB" i="1" dirty="0" smtClean="0"/>
              <a:t>H</a:t>
            </a:r>
            <a:r>
              <a:rPr lang="en-GB" dirty="0" smtClean="0"/>
              <a:t>(3) = 8.66, </a:t>
            </a:r>
            <a:r>
              <a:rPr lang="en-GB" i="1" dirty="0" smtClean="0"/>
              <a:t>p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smtClean="0"/>
              <a:t>.</a:t>
            </a:r>
            <a:r>
              <a:rPr lang="en-GB" dirty="0" smtClean="0"/>
              <a:t>034</a:t>
            </a:r>
            <a:r>
              <a:rPr lang="en-GB" i="1" dirty="0" smtClean="0"/>
              <a:t>.</a:t>
            </a:r>
            <a:endParaRPr lang="en-GB" i="1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the </a:t>
            </a:r>
            <a:r>
              <a:rPr lang="en-GB" dirty="0" smtClean="0"/>
              <a:t>Results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Follow-up tests: </a:t>
            </a:r>
          </a:p>
          <a:p>
            <a:pPr lvl="1"/>
            <a:r>
              <a:rPr lang="en-GB" sz="1600" dirty="0" smtClean="0"/>
              <a:t>Sperm </a:t>
            </a:r>
            <a:r>
              <a:rPr lang="en-GB" sz="1600" dirty="0"/>
              <a:t>counts were significantly affected by eating soya meals, </a:t>
            </a:r>
            <a:r>
              <a:rPr lang="en-GB" sz="1600" i="1" dirty="0"/>
              <a:t>H</a:t>
            </a:r>
            <a:r>
              <a:rPr lang="en-GB" sz="1600" dirty="0"/>
              <a:t>(3) = 8.66, </a:t>
            </a:r>
            <a:r>
              <a:rPr lang="en-GB" sz="1600" i="1" dirty="0"/>
              <a:t>p</a:t>
            </a:r>
            <a:r>
              <a:rPr lang="en-GB" sz="1600" dirty="0"/>
              <a:t> = .034. Pairwise comparisons with adjusted </a:t>
            </a:r>
            <a:r>
              <a:rPr lang="en-GB" sz="1600" i="1" dirty="0"/>
              <a:t>p </a:t>
            </a:r>
            <a:r>
              <a:rPr lang="en-GB" sz="1600" dirty="0"/>
              <a:t>values showed that there were no significant differences between sperm counts when people ate 7 soya meals per week compared to 4 meals (</a:t>
            </a:r>
            <a:r>
              <a:rPr lang="en-GB" sz="1600" i="1" dirty="0"/>
              <a:t>p </a:t>
            </a:r>
            <a:r>
              <a:rPr lang="en-GB" sz="1600" dirty="0"/>
              <a:t>= .133, </a:t>
            </a:r>
            <a:r>
              <a:rPr lang="en-GB" sz="1600" i="1" dirty="0"/>
              <a:t>r </a:t>
            </a:r>
            <a:r>
              <a:rPr lang="en-GB" sz="1600" dirty="0"/>
              <a:t>= .36), 1 meal (</a:t>
            </a:r>
            <a:r>
              <a:rPr lang="en-GB" sz="1600" i="1" dirty="0"/>
              <a:t>p </a:t>
            </a:r>
            <a:r>
              <a:rPr lang="en-GB" sz="1600" dirty="0"/>
              <a:t>= .133, </a:t>
            </a:r>
            <a:r>
              <a:rPr lang="en-GB" sz="1600" i="1" dirty="0"/>
              <a:t>r </a:t>
            </a:r>
            <a:r>
              <a:rPr lang="en-GB" sz="1600" dirty="0"/>
              <a:t>= .36), or no meals (</a:t>
            </a:r>
            <a:r>
              <a:rPr lang="en-GB" sz="1600" i="1" dirty="0"/>
              <a:t>p </a:t>
            </a:r>
            <a:r>
              <a:rPr lang="en-GB" sz="1600" dirty="0"/>
              <a:t>= .058, </a:t>
            </a:r>
            <a:r>
              <a:rPr lang="en-GB" sz="1600" i="1" dirty="0"/>
              <a:t>r </a:t>
            </a:r>
            <a:r>
              <a:rPr lang="en-GB" sz="1600" dirty="0"/>
              <a:t>= .41). There were also no differences in sperm counts between those eating 4 soya meals per week and those eating 1 meal (</a:t>
            </a:r>
            <a:r>
              <a:rPr lang="en-GB" sz="1600" i="1" dirty="0"/>
              <a:t>p</a:t>
            </a:r>
            <a:r>
              <a:rPr lang="en-GB" sz="1600" dirty="0"/>
              <a:t> = 1.00, </a:t>
            </a:r>
            <a:r>
              <a:rPr lang="en-GB" sz="1600" i="1" dirty="0"/>
              <a:t>r</a:t>
            </a:r>
            <a:r>
              <a:rPr lang="en-GB" sz="1600" dirty="0"/>
              <a:t> = .00) and no meals (</a:t>
            </a:r>
            <a:r>
              <a:rPr lang="en-GB" sz="1600" i="1" dirty="0"/>
              <a:t>p</a:t>
            </a:r>
            <a:r>
              <a:rPr lang="en-GB" sz="1600" dirty="0"/>
              <a:t> = 1.00, </a:t>
            </a:r>
            <a:r>
              <a:rPr lang="en-GB" sz="1600" i="1" dirty="0"/>
              <a:t>r</a:t>
            </a:r>
            <a:r>
              <a:rPr lang="en-GB" sz="1600" dirty="0"/>
              <a:t> = .05 ). Finally, there were no significant differences in sperm counts between those eating 1 soya meal per week and those eating none (</a:t>
            </a:r>
            <a:r>
              <a:rPr lang="en-GB" sz="1600" i="1" dirty="0"/>
              <a:t>p</a:t>
            </a:r>
            <a:r>
              <a:rPr lang="en-GB" sz="1600" dirty="0"/>
              <a:t> = 1.00, </a:t>
            </a:r>
            <a:r>
              <a:rPr lang="en-GB" sz="1600" i="1" dirty="0"/>
              <a:t>r</a:t>
            </a:r>
            <a:r>
              <a:rPr lang="en-GB" sz="1600" dirty="0"/>
              <a:t> = .05).</a:t>
            </a:r>
          </a:p>
          <a:p>
            <a:pPr lvl="1"/>
            <a:r>
              <a:rPr lang="en-GB" sz="1600" dirty="0"/>
              <a:t>Sperm counts were significantly affected by eating soya meals, </a:t>
            </a:r>
            <a:r>
              <a:rPr lang="en-GB" sz="1600" i="1" dirty="0"/>
              <a:t>H</a:t>
            </a:r>
            <a:r>
              <a:rPr lang="en-GB" sz="1600" dirty="0"/>
              <a:t>(3)= 8.66, </a:t>
            </a:r>
            <a:r>
              <a:rPr lang="en-GB" sz="1600" i="1" dirty="0"/>
              <a:t>p </a:t>
            </a:r>
            <a:r>
              <a:rPr lang="en-GB" sz="1600" dirty="0"/>
              <a:t>= .034. Step-down follow-up analysis showed that if soya is eaten every day it significantly reduces sperm counts compared to eating none; however, eating soya less than every day has no significant effect on sperm counts, </a:t>
            </a:r>
            <a:r>
              <a:rPr lang="en-GB" sz="1600" i="1" dirty="0"/>
              <a:t>p</a:t>
            </a:r>
            <a:r>
              <a:rPr lang="en-GB" sz="1600" dirty="0"/>
              <a:t> = 943.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43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the Results </a:t>
            </a:r>
            <a:r>
              <a:rPr lang="en-GB" dirty="0" smtClean="0"/>
              <a:t>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Or, we might want to report our trend:</a:t>
            </a:r>
          </a:p>
          <a:p>
            <a:pPr lvl="1"/>
            <a:r>
              <a:rPr lang="en-GB" dirty="0"/>
              <a:t>Sperm counts were significantly affected by eating soya meals, </a:t>
            </a:r>
            <a:r>
              <a:rPr lang="en-GB" i="1" dirty="0"/>
              <a:t>H</a:t>
            </a:r>
            <a:r>
              <a:rPr lang="en-GB" dirty="0"/>
              <a:t>(3)= 8.66, </a:t>
            </a:r>
            <a:r>
              <a:rPr lang="en-GB" i="1" dirty="0"/>
              <a:t>p </a:t>
            </a:r>
            <a:r>
              <a:rPr lang="en-GB" dirty="0"/>
              <a:t>= .034. </a:t>
            </a:r>
            <a:r>
              <a:rPr lang="en-GB" dirty="0" err="1"/>
              <a:t>Jonckheere’s</a:t>
            </a:r>
            <a:r>
              <a:rPr lang="en-GB" dirty="0"/>
              <a:t> test revealed a significant trend in the data: as more soya was eaten, the median sperm count decreased, </a:t>
            </a:r>
            <a:r>
              <a:rPr lang="en-GB" i="1" dirty="0"/>
              <a:t>J</a:t>
            </a:r>
            <a:r>
              <a:rPr lang="en-GB" dirty="0"/>
              <a:t> = 912,</a:t>
            </a:r>
            <a:r>
              <a:rPr lang="en-GB" i="1" dirty="0"/>
              <a:t> z</a:t>
            </a:r>
            <a:r>
              <a:rPr lang="en-GB" dirty="0"/>
              <a:t> = −2.48, </a:t>
            </a:r>
            <a:r>
              <a:rPr lang="en-GB" i="1" dirty="0"/>
              <a:t>p</a:t>
            </a:r>
            <a:r>
              <a:rPr lang="en-GB" dirty="0"/>
              <a:t> = .013, </a:t>
            </a:r>
            <a:r>
              <a:rPr lang="en-GB" i="1" dirty="0"/>
              <a:t>r</a:t>
            </a:r>
            <a:r>
              <a:rPr lang="en-GB" dirty="0"/>
              <a:t> = −.28.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20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Differences between several </a:t>
            </a:r>
            <a:r>
              <a:rPr lang="en-GB" dirty="0" smtClean="0"/>
              <a:t>related </a:t>
            </a:r>
            <a:r>
              <a:rPr lang="en-GB" dirty="0" smtClean="0"/>
              <a:t>groups: Friedman’s ANOVA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Used for testing differences between conditions when:</a:t>
            </a:r>
          </a:p>
          <a:p>
            <a:pPr lvl="1"/>
            <a:r>
              <a:rPr lang="en-GB" dirty="0" smtClean="0"/>
              <a:t>There are more than two conditions </a:t>
            </a:r>
          </a:p>
          <a:p>
            <a:pPr lvl="1"/>
            <a:r>
              <a:rPr lang="en-GB" dirty="0" smtClean="0"/>
              <a:t>The same participants have been used in all conditions (each case contributes several scores to the data). </a:t>
            </a:r>
          </a:p>
          <a:p>
            <a:r>
              <a:rPr lang="en-GB" dirty="0" smtClean="0"/>
              <a:t>If you have violated some assumption of parametric tests then this test can be a useful way around the problem.</a:t>
            </a: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 of Friedman’s ANOVA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theory for Friedman’s ANOVA is much the same as the other tests: it is based on ranked data.</a:t>
            </a:r>
          </a:p>
          <a:p>
            <a:r>
              <a:rPr lang="en-GB" dirty="0" smtClean="0"/>
              <a:t>Once the sum of ranks has been calculated for each group, the test statistic, </a:t>
            </a:r>
            <a:r>
              <a:rPr lang="en-GB" i="1" dirty="0" smtClean="0"/>
              <a:t>F</a:t>
            </a:r>
            <a:r>
              <a:rPr lang="en-GB" i="1" baseline="-25000" dirty="0" smtClean="0"/>
              <a:t>r</a:t>
            </a:r>
            <a:r>
              <a:rPr lang="en-GB" dirty="0" smtClean="0"/>
              <a:t>, is calculated as:</a:t>
            </a:r>
          </a:p>
          <a:p>
            <a:endParaRPr lang="en-GB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8926" y="4857760"/>
            <a:ext cx="40481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Does the ‘</a:t>
            </a:r>
            <a:r>
              <a:rPr lang="en-GB" dirty="0" err="1" smtClean="0"/>
              <a:t>andikins</a:t>
            </a:r>
            <a:r>
              <a:rPr lang="en-GB" dirty="0" smtClean="0"/>
              <a:t>’ </a:t>
            </a:r>
            <a:r>
              <a:rPr lang="en-GB" dirty="0" err="1" smtClean="0"/>
              <a:t>dert</a:t>
            </a:r>
            <a:r>
              <a:rPr lang="en-GB" dirty="0" smtClean="0"/>
              <a:t> work?</a:t>
            </a:r>
          </a:p>
          <a:p>
            <a:r>
              <a:rPr lang="en-GB" dirty="0" smtClean="0"/>
              <a:t>Variables</a:t>
            </a:r>
          </a:p>
          <a:p>
            <a:pPr lvl="1"/>
            <a:r>
              <a:rPr lang="en-GB" dirty="0" smtClean="0"/>
              <a:t>Outcome: weight (Kg)</a:t>
            </a:r>
          </a:p>
          <a:p>
            <a:pPr lvl="1"/>
            <a:r>
              <a:rPr lang="en-GB" dirty="0" smtClean="0"/>
              <a:t>IV: Time since beginning the diet</a:t>
            </a:r>
          </a:p>
          <a:p>
            <a:pPr lvl="2"/>
            <a:r>
              <a:rPr lang="en-GB" dirty="0" smtClean="0"/>
              <a:t>Baseline</a:t>
            </a:r>
          </a:p>
          <a:p>
            <a:pPr lvl="2"/>
            <a:r>
              <a:rPr lang="en-GB" dirty="0" smtClean="0"/>
              <a:t>1 Month</a:t>
            </a:r>
          </a:p>
          <a:p>
            <a:pPr lvl="2"/>
            <a:r>
              <a:rPr lang="en-GB" dirty="0" smtClean="0"/>
              <a:t>2 Months</a:t>
            </a:r>
          </a:p>
          <a:p>
            <a:r>
              <a:rPr lang="en-GB" dirty="0" smtClean="0"/>
              <a:t>Participants</a:t>
            </a:r>
          </a:p>
          <a:p>
            <a:pPr lvl="1"/>
            <a:r>
              <a:rPr lang="en-GB" dirty="0" smtClean="0"/>
              <a:t>10 women</a:t>
            </a:r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6" y="800100"/>
            <a:ext cx="8021701" cy="48066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Provisional analysis</a:t>
            </a:r>
            <a:endParaRPr lang="en-GB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143116"/>
            <a:ext cx="7758112" cy="215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Running the Analysis</a:t>
            </a:r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282700"/>
            <a:ext cx="4876800" cy="5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from Friedman’s ANOVA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71538" y="5786454"/>
            <a:ext cx="807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>
                <a:solidFill>
                  <a:srgbClr val="C00000"/>
                </a:solidFill>
              </a:rPr>
              <a:t>   There is no need to do any post hoc tests for this example because the main ANOVA was non-significant</a:t>
            </a:r>
            <a:r>
              <a:rPr lang="en-GB" i="1" dirty="0" smtClean="0">
                <a:solidFill>
                  <a:srgbClr val="C00000"/>
                </a:solidFill>
              </a:rPr>
              <a:t>.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549400"/>
            <a:ext cx="5092700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7350" y="0"/>
            <a:ext cx="36766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Ranking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900" dirty="0" smtClean="0"/>
              <a:t>The tests in this lecture work on the principle of ranking the data for each group: </a:t>
            </a:r>
          </a:p>
          <a:p>
            <a:pPr lvl="1"/>
            <a:r>
              <a:rPr lang="en-US" sz="2500" dirty="0" smtClean="0"/>
              <a:t>Lowest score = a rank of 1, </a:t>
            </a:r>
          </a:p>
          <a:p>
            <a:pPr lvl="1"/>
            <a:r>
              <a:rPr lang="en-US" sz="2500" dirty="0" smtClean="0"/>
              <a:t>Next highest score = a rank of 2, and so on. </a:t>
            </a:r>
          </a:p>
          <a:p>
            <a:pPr lvl="1"/>
            <a:r>
              <a:rPr lang="en-GB" sz="2500" dirty="0" smtClean="0"/>
              <a:t>Tied ranks are given the same rank: the average of the potential ranks.</a:t>
            </a:r>
            <a:endParaRPr lang="en-US" sz="2900" dirty="0" smtClean="0"/>
          </a:p>
          <a:p>
            <a:r>
              <a:rPr lang="en-GB" dirty="0" smtClean="0"/>
              <a:t>For an unequal group size</a:t>
            </a:r>
          </a:p>
          <a:p>
            <a:pPr lvl="1"/>
            <a:r>
              <a:rPr lang="en-GB" dirty="0" smtClean="0"/>
              <a:t> The test statistic (</a:t>
            </a:r>
            <a:r>
              <a:rPr lang="en-GB" i="1" dirty="0" smtClean="0"/>
              <a:t>Ws) = sum of ranks in the group that contains the least people.</a:t>
            </a:r>
          </a:p>
          <a:p>
            <a:r>
              <a:rPr lang="en-GB" i="1" dirty="0" smtClean="0"/>
              <a:t>For an equal group size</a:t>
            </a:r>
          </a:p>
          <a:p>
            <a:pPr lvl="1"/>
            <a:r>
              <a:rPr lang="en-GB" i="1" dirty="0" smtClean="0"/>
              <a:t> Ws  = the value of the smaller summed rank.</a:t>
            </a:r>
          </a:p>
          <a:p>
            <a:pPr lvl="1"/>
            <a:endParaRPr lang="en-GB" i="1" dirty="0" smtClean="0"/>
          </a:p>
          <a:p>
            <a:r>
              <a:rPr lang="en-GB" dirty="0" smtClean="0"/>
              <a:t>Add up the ranks for the two groups and take the lowest of these sums to be our test statistic. </a:t>
            </a:r>
          </a:p>
          <a:p>
            <a:endParaRPr lang="en-GB" dirty="0" smtClean="0"/>
          </a:p>
          <a:p>
            <a:r>
              <a:rPr lang="en-US" dirty="0" smtClean="0"/>
              <a:t>The analysis is carried out on the ranks rather than the actual data.</a:t>
            </a:r>
          </a:p>
          <a:p>
            <a:pPr lvl="1"/>
            <a:endParaRPr lang="en-GB" i="1" dirty="0" smtClean="0"/>
          </a:p>
          <a:p>
            <a:endParaRPr lang="en-US" sz="29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Writing and interpreting the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Friedman’s ANOVA we need only report the test statistic (</a:t>
            </a:r>
            <a:r>
              <a:rPr lang="el-GR" i="1" dirty="0" smtClean="0"/>
              <a:t>χ</a:t>
            </a:r>
            <a:r>
              <a:rPr lang="en-GB" i="1" baseline="30000" dirty="0" smtClean="0"/>
              <a:t>2</a:t>
            </a:r>
            <a:r>
              <a:rPr lang="en-GB" i="1" dirty="0" smtClean="0"/>
              <a:t>),</a:t>
            </a:r>
            <a:r>
              <a:rPr lang="en-GB" dirty="0" smtClean="0"/>
              <a:t> its degrees of freedom and its significance:</a:t>
            </a:r>
          </a:p>
          <a:p>
            <a:pPr lvl="1"/>
            <a:r>
              <a:rPr lang="en-GB" dirty="0" smtClean="0"/>
              <a:t>The weight of participants did not significantly change over the two months of the diet, </a:t>
            </a:r>
            <a:r>
              <a:rPr lang="el-GR" i="1" dirty="0" smtClean="0"/>
              <a:t>χ</a:t>
            </a:r>
            <a:r>
              <a:rPr lang="en-GB" i="1" baseline="30000" dirty="0" smtClean="0"/>
              <a:t>2</a:t>
            </a:r>
            <a:r>
              <a:rPr lang="en-GB" dirty="0" smtClean="0"/>
              <a:t>(2) = 0.20, </a:t>
            </a:r>
            <a:r>
              <a:rPr lang="en-GB" i="1" dirty="0" smtClean="0"/>
              <a:t>p </a:t>
            </a:r>
            <a:r>
              <a:rPr lang="en-GB" i="1" dirty="0" smtClean="0"/>
              <a:t>= </a:t>
            </a:r>
            <a:r>
              <a:rPr lang="en-GB" dirty="0" smtClean="0"/>
              <a:t>.</a:t>
            </a:r>
            <a:r>
              <a:rPr lang="en-GB" dirty="0" smtClean="0"/>
              <a:t>91.</a:t>
            </a:r>
            <a:endParaRPr lang="en-GB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sum up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When data violate the assumptions of parametric tests we can sometimes find a nonparametric equivalent</a:t>
            </a:r>
          </a:p>
          <a:p>
            <a:pPr lvl="1"/>
            <a:r>
              <a:rPr lang="en-GB" dirty="0" smtClean="0"/>
              <a:t>Usually based on analysing the ranked data</a:t>
            </a:r>
          </a:p>
          <a:p>
            <a:r>
              <a:rPr lang="en-GB" dirty="0" smtClean="0"/>
              <a:t>Mann-Whitney/</a:t>
            </a:r>
            <a:r>
              <a:rPr lang="en-GB" dirty="0" err="1" smtClean="0"/>
              <a:t>Wilcoxon</a:t>
            </a:r>
            <a:r>
              <a:rPr lang="en-GB" dirty="0" smtClean="0"/>
              <a:t> rank-sum Test</a:t>
            </a:r>
          </a:p>
          <a:p>
            <a:pPr lvl="1"/>
            <a:r>
              <a:rPr lang="en-GB" dirty="0" smtClean="0"/>
              <a:t>Compares two independent groups of scores</a:t>
            </a:r>
          </a:p>
          <a:p>
            <a:r>
              <a:rPr lang="en-GB" dirty="0" err="1" smtClean="0"/>
              <a:t>Wilcoxon</a:t>
            </a:r>
            <a:r>
              <a:rPr lang="en-GB" dirty="0" smtClean="0"/>
              <a:t> signed rank Test</a:t>
            </a:r>
          </a:p>
          <a:p>
            <a:pPr lvl="1"/>
            <a:r>
              <a:rPr lang="en-GB" dirty="0" smtClean="0"/>
              <a:t>Compares two dependent groups of scores</a:t>
            </a:r>
          </a:p>
          <a:p>
            <a:r>
              <a:rPr lang="en-GB" dirty="0" err="1" smtClean="0"/>
              <a:t>Kruskal</a:t>
            </a:r>
            <a:r>
              <a:rPr lang="en-GB" dirty="0" smtClean="0"/>
              <a:t>-Wallis Test</a:t>
            </a:r>
          </a:p>
          <a:p>
            <a:pPr lvl="1"/>
            <a:r>
              <a:rPr lang="en-GB" dirty="0" smtClean="0"/>
              <a:t>Compares &gt; 2 independent groups of scores</a:t>
            </a:r>
          </a:p>
          <a:p>
            <a:r>
              <a:rPr lang="en-GB" dirty="0" smtClean="0"/>
              <a:t>Friedman’s Test</a:t>
            </a:r>
          </a:p>
          <a:p>
            <a:pPr lvl="1"/>
            <a:r>
              <a:rPr lang="en-GB" dirty="0" smtClean="0"/>
              <a:t>Compares &gt; </a:t>
            </a:r>
            <a:r>
              <a:rPr lang="en-GB" smtClean="0"/>
              <a:t>2 dependent </a:t>
            </a:r>
            <a:r>
              <a:rPr lang="en-GB" dirty="0" smtClean="0"/>
              <a:t>groups </a:t>
            </a:r>
            <a:r>
              <a:rPr lang="en-GB" smtClean="0"/>
              <a:t>of scores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r. Andy Field\Desktop\Andy PPTs\colour_smart_alex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42852"/>
            <a:ext cx="1214446" cy="16325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 neurologist investigated the depressant effects of certain recreational drugs. </a:t>
            </a:r>
          </a:p>
          <a:p>
            <a:pPr lvl="1"/>
            <a:r>
              <a:rPr lang="en-US" dirty="0" smtClean="0"/>
              <a:t>Tested 20 clubbers</a:t>
            </a:r>
          </a:p>
          <a:p>
            <a:pPr lvl="1"/>
            <a:r>
              <a:rPr lang="en-US" dirty="0" smtClean="0"/>
              <a:t>10 were given an ecstasy tablet to take on a Saturday night</a:t>
            </a:r>
          </a:p>
          <a:p>
            <a:pPr lvl="1"/>
            <a:r>
              <a:rPr lang="en-US" dirty="0" smtClean="0"/>
              <a:t>10 were allowed to drink only alcohol. </a:t>
            </a:r>
          </a:p>
          <a:p>
            <a:pPr lvl="1"/>
            <a:r>
              <a:rPr lang="en-US" dirty="0" smtClean="0"/>
              <a:t>Levels of depression were measured using the Beck Depression Inventory (BDI) the day after and midweek.</a:t>
            </a:r>
          </a:p>
          <a:p>
            <a:endParaRPr lang="en-US" dirty="0" smtClean="0"/>
          </a:p>
          <a:p>
            <a:r>
              <a:rPr lang="en-US" dirty="0" smtClean="0"/>
              <a:t>Rank the data </a:t>
            </a:r>
            <a:r>
              <a:rPr lang="en-US" i="1" dirty="0" smtClean="0"/>
              <a:t>ignoring </a:t>
            </a:r>
            <a:r>
              <a:rPr lang="en-US" dirty="0" smtClean="0"/>
              <a:t>the group to which a person belonged </a:t>
            </a:r>
          </a:p>
          <a:p>
            <a:pPr lvl="1"/>
            <a:r>
              <a:rPr lang="en-US" dirty="0" smtClean="0"/>
              <a:t>A similar number of high and low ranks in each group </a:t>
            </a:r>
            <a:r>
              <a:rPr lang="en-GB" dirty="0" smtClean="0"/>
              <a:t>suggests depression levels do not differ between the groups.</a:t>
            </a:r>
          </a:p>
          <a:p>
            <a:pPr lvl="1"/>
            <a:r>
              <a:rPr lang="en-US" dirty="0" smtClean="0"/>
              <a:t>A greater number of high ranks in the ecstasy group than the alcohol group suggests the ecstasy group is more depressed than the alcohol group.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Ranking the Depression scores for Wednesday and Sunday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1803399"/>
            <a:ext cx="7272655" cy="4465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Provisional analysis using </a:t>
            </a:r>
            <a:r>
              <a:rPr lang="en-GB" dirty="0" smtClean="0"/>
              <a:t>IBM SPSS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First enter the data into SPSS</a:t>
            </a:r>
          </a:p>
          <a:p>
            <a:pPr lvl="1"/>
            <a:r>
              <a:rPr lang="en-GB" dirty="0" smtClean="0"/>
              <a:t>Because the data are collected using different participants in each group, we need to input the data using a coding variable. </a:t>
            </a:r>
          </a:p>
          <a:p>
            <a:pPr lvl="2"/>
            <a:r>
              <a:rPr lang="en-GB" b="1" dirty="0" smtClean="0"/>
              <a:t>For example, ‘Drug’ with the codes; 1 = ecstasy group and 2 = alcohol group. </a:t>
            </a:r>
          </a:p>
          <a:p>
            <a:pPr lvl="2"/>
            <a:r>
              <a:rPr lang="en-GB" b="1" dirty="0" smtClean="0"/>
              <a:t>When you enter the data into SPSS remember to tell the computer that a code of 1 represents the group that was given ecstasy and a code of 2 represents the group that was restricted to alcohol.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First</a:t>
            </a:r>
            <a:r>
              <a:rPr lang="en-GB" dirty="0" smtClean="0"/>
              <a:t>, run some exploratory analyses on the data</a:t>
            </a:r>
          </a:p>
          <a:p>
            <a:pPr lvl="1"/>
            <a:r>
              <a:rPr lang="en-GB" dirty="0" smtClean="0"/>
              <a:t>Run these exploratory analyses for each group because we’re going to be looking for group differences. 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Exploratory Analysis Output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397000"/>
            <a:ext cx="7086600" cy="4663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DiscStat Lecture.potx</Template>
  <TotalTime>3718</TotalTime>
  <Words>2406</Words>
  <Application>Microsoft Macintosh PowerPoint</Application>
  <PresentationFormat>On-screen Show (4:3)</PresentationFormat>
  <Paragraphs>205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DiscStat Lecture</vt:lpstr>
      <vt:lpstr>Non-parametric Tests</vt:lpstr>
      <vt:lpstr>Aims</vt:lpstr>
      <vt:lpstr>When to use nonparametric tests</vt:lpstr>
      <vt:lpstr>The Wilcoxon rank-sum test and   Mann–Whitney test </vt:lpstr>
      <vt:lpstr>Ranking Data</vt:lpstr>
      <vt:lpstr>Theory</vt:lpstr>
      <vt:lpstr>Ranking the Depression scores for Wednesday and Sunday</vt:lpstr>
      <vt:lpstr>Provisional analysis using IBM SPSS</vt:lpstr>
      <vt:lpstr>Exploratory Analysis Output</vt:lpstr>
      <vt:lpstr>Interpreting Output</vt:lpstr>
      <vt:lpstr>Running the Analysis</vt:lpstr>
      <vt:lpstr>PowerPoint Presentation</vt:lpstr>
      <vt:lpstr>PowerPoint Presentation</vt:lpstr>
      <vt:lpstr>Calculating an Effect Size</vt:lpstr>
      <vt:lpstr>Reporting the Results</vt:lpstr>
      <vt:lpstr>Reporting the Results II</vt:lpstr>
      <vt:lpstr>Comparing two related conditions: the Wilcoxon signed-rank test </vt:lpstr>
      <vt:lpstr>Ranking data in the Wilcoxon signed-rank test</vt:lpstr>
      <vt:lpstr>Running the Analysis</vt:lpstr>
      <vt:lpstr>Output for the Ecstasy  Group</vt:lpstr>
      <vt:lpstr>Output for the alcohol group </vt:lpstr>
      <vt:lpstr>Calculating an Effect size</vt:lpstr>
      <vt:lpstr>Reporting the results </vt:lpstr>
      <vt:lpstr>Differences between several independent groups: the Kruskal–Wallis test </vt:lpstr>
      <vt:lpstr>Example</vt:lpstr>
      <vt:lpstr>Data for the Soya Example with Ranks</vt:lpstr>
      <vt:lpstr>Kruskal-Wallis test Theory</vt:lpstr>
      <vt:lpstr>Kruskal-Wallis test Theory Continued</vt:lpstr>
      <vt:lpstr>Provisional Analysis</vt:lpstr>
      <vt:lpstr>Running the Analysis</vt:lpstr>
      <vt:lpstr>Output from the Kruskal–Wallis test</vt:lpstr>
      <vt:lpstr>Follow-up Analysis</vt:lpstr>
      <vt:lpstr>Stepped Procedure</vt:lpstr>
      <vt:lpstr>Follow-up Analysis</vt:lpstr>
      <vt:lpstr>PowerPoint Presentation</vt:lpstr>
      <vt:lpstr>PowerPoint Presentation</vt:lpstr>
      <vt:lpstr>Testing for trends: the Jonckheere–Terpstra test</vt:lpstr>
      <vt:lpstr>Output for Jonckheere-Terpstra Test</vt:lpstr>
      <vt:lpstr>Calculating an Effect Size</vt:lpstr>
      <vt:lpstr>Writing the Results</vt:lpstr>
      <vt:lpstr>Writing the Results II</vt:lpstr>
      <vt:lpstr>Writing the Results III</vt:lpstr>
      <vt:lpstr>Differences between several related groups: Friedman’s ANOVA</vt:lpstr>
      <vt:lpstr>Theory of Friedman’s ANOVA </vt:lpstr>
      <vt:lpstr>Example</vt:lpstr>
      <vt:lpstr>PowerPoint Presentation</vt:lpstr>
      <vt:lpstr>Provisional analysis</vt:lpstr>
      <vt:lpstr>Running the Analysis</vt:lpstr>
      <vt:lpstr>Output from Friedman’s ANOVA</vt:lpstr>
      <vt:lpstr>Writing and interpreting the results</vt:lpstr>
      <vt:lpstr>To sum up …</vt:lpstr>
    </vt:vector>
  </TitlesOfParts>
  <Company>University of Sussex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Zoe Field</cp:lastModifiedBy>
  <cp:revision>132</cp:revision>
  <dcterms:created xsi:type="dcterms:W3CDTF">2010-10-05T07:56:41Z</dcterms:created>
  <dcterms:modified xsi:type="dcterms:W3CDTF">2013-03-01T15:26:35Z</dcterms:modified>
</cp:coreProperties>
</file>